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08CE-5B46-416D-AB56-70D2F08F0E8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7E5E1-D81D-4872-8DE9-675FD0E23A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08CE-5B46-416D-AB56-70D2F08F0E8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7E5E1-D81D-4872-8DE9-675FD0E23A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08CE-5B46-416D-AB56-70D2F08F0E8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7E5E1-D81D-4872-8DE9-675FD0E23A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2D2065E-1575-44B8-A137-337FD8897C9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08CE-5B46-416D-AB56-70D2F08F0E8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7E5E1-D81D-4872-8DE9-675FD0E23A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08CE-5B46-416D-AB56-70D2F08F0E8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7E5E1-D81D-4872-8DE9-675FD0E23A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08CE-5B46-416D-AB56-70D2F08F0E8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7E5E1-D81D-4872-8DE9-675FD0E23A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08CE-5B46-416D-AB56-70D2F08F0E8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7E5E1-D81D-4872-8DE9-675FD0E23A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08CE-5B46-416D-AB56-70D2F08F0E8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7E5E1-D81D-4872-8DE9-675FD0E23A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08CE-5B46-416D-AB56-70D2F08F0E8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7E5E1-D81D-4872-8DE9-675FD0E23A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08CE-5B46-416D-AB56-70D2F08F0E8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7E5E1-D81D-4872-8DE9-675FD0E23A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08CE-5B46-416D-AB56-70D2F08F0E8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7E5E1-D81D-4872-8DE9-675FD0E23A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708CE-5B46-416D-AB56-70D2F08F0E8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7E5E1-D81D-4872-8DE9-675FD0E23AD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28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oleObject" Target="../embeddings/oleObject37.bin"/><Relationship Id="rId4" Type="http://schemas.openxmlformats.org/officeDocument/2006/relationships/oleObject" Target="../embeddings/oleObject36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2438400"/>
          </a:xfrm>
        </p:spPr>
        <p:txBody>
          <a:bodyPr/>
          <a:lstStyle/>
          <a:p>
            <a:r>
              <a:rPr lang="ru-RU" sz="4000" b="1" dirty="0" smtClean="0">
                <a:solidFill>
                  <a:srgbClr val="0000FF"/>
                </a:solidFill>
              </a:rPr>
              <a:t>1</a:t>
            </a:r>
            <a:r>
              <a:rPr lang="en-US" sz="4000" b="1" dirty="0" smtClean="0">
                <a:solidFill>
                  <a:srgbClr val="0000FF"/>
                </a:solidFill>
              </a:rPr>
              <a:t>4</a:t>
            </a:r>
            <a:r>
              <a:rPr lang="ru-RU" sz="4000" b="1" dirty="0" smtClean="0">
                <a:solidFill>
                  <a:srgbClr val="0000FF"/>
                </a:solidFill>
              </a:rPr>
              <a:t> </a:t>
            </a:r>
            <a:r>
              <a:rPr lang="ru-RU" sz="4000" b="1" dirty="0">
                <a:solidFill>
                  <a:srgbClr val="0000FF"/>
                </a:solidFill>
              </a:rPr>
              <a:t>МЕТОДЫ ИССЛЕДОВАНИЯ СТАТИЧЕСКОЙ УСТОЙЧИВОСТИ ЭЭС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 </a:t>
            </a:r>
            <a:r>
              <a:rPr lang="ru-RU">
                <a:solidFill>
                  <a:srgbClr val="FF0000"/>
                </a:solidFill>
              </a:rPr>
              <a:t>Нарушение равенства</a:t>
            </a:r>
            <a:r>
              <a:rPr lang="ru-RU"/>
              <a:t> - признак изменения энергетического баланса и появления избыточной энергии. </a:t>
            </a:r>
          </a:p>
          <a:p>
            <a:pPr algn="just">
              <a:buFontTx/>
              <a:buNone/>
            </a:pPr>
            <a:r>
              <a:rPr lang="ru-RU"/>
              <a:t> В этом случае энергетический критерий</a:t>
            </a:r>
          </a:p>
          <a:p>
            <a:pPr algn="just">
              <a:buFontTx/>
              <a:buNone/>
            </a:pPr>
            <a:endParaRPr lang="ru-RU"/>
          </a:p>
          <a:p>
            <a:pPr algn="just">
              <a:buFontTx/>
              <a:buNone/>
            </a:pPr>
            <a:endParaRPr lang="ru-RU"/>
          </a:p>
          <a:p>
            <a:pPr algn="just">
              <a:buFontTx/>
              <a:buNone/>
            </a:pPr>
            <a:r>
              <a:rPr lang="ru-RU"/>
              <a:t> Учитывая, что              , можно получить критерий статической устойчивости </a:t>
            </a:r>
            <a:r>
              <a:rPr lang="ru-RU" sz="2400">
                <a:solidFill>
                  <a:srgbClr val="0000FF"/>
                </a:solidFill>
              </a:rPr>
              <a:t>(ранее рассмотрен)</a:t>
            </a:r>
          </a:p>
          <a:p>
            <a:pPr algn="just">
              <a:buFontTx/>
              <a:buNone/>
            </a:pPr>
            <a:endParaRPr lang="ru-RU" sz="2400">
              <a:solidFill>
                <a:srgbClr val="0000FF"/>
              </a:solidFill>
            </a:endParaRPr>
          </a:p>
          <a:p>
            <a:pPr algn="just">
              <a:buFontTx/>
              <a:buNone/>
            </a:pPr>
            <a:endParaRPr lang="ru-RU" sz="2400">
              <a:solidFill>
                <a:srgbClr val="0000FF"/>
              </a:solidFill>
            </a:endParaRPr>
          </a:p>
          <a:p>
            <a:pPr algn="just">
              <a:buFontTx/>
              <a:buNone/>
            </a:pPr>
            <a:endParaRPr lang="ru-RU" sz="2400">
              <a:solidFill>
                <a:srgbClr val="0000FF"/>
              </a:solidFill>
            </a:endParaRPr>
          </a:p>
          <a:p>
            <a:pPr algn="just">
              <a:buFontTx/>
              <a:buNone/>
            </a:pPr>
            <a:endParaRPr lang="ru-RU" sz="2400">
              <a:solidFill>
                <a:srgbClr val="0000FF"/>
              </a:solidFill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2133600" y="2284413"/>
          <a:ext cx="4495800" cy="827087"/>
        </p:xfrm>
        <a:graphic>
          <a:graphicData uri="http://schemas.openxmlformats.org/presentationml/2006/ole">
            <p:oleObj spid="_x0000_s3074" name="Формула" r:id="rId3" imgW="1295400" imgH="241300" progId="Equation.3">
              <p:embed/>
            </p:oleObj>
          </a:graphicData>
        </a:graphic>
      </p:graphicFrame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3124200" y="3276600"/>
          <a:ext cx="2590800" cy="600075"/>
        </p:xfrm>
        <a:graphic>
          <a:graphicData uri="http://schemas.openxmlformats.org/presentationml/2006/ole">
            <p:oleObj spid="_x0000_s3075" name="Формула" r:id="rId4" imgW="1028254" imgH="241195" progId="Equation.3">
              <p:embed/>
            </p:oleObj>
          </a:graphicData>
        </a:graphic>
      </p:graphicFrame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762000" y="4724400"/>
          <a:ext cx="8077200" cy="773113"/>
        </p:xfrm>
        <a:graphic>
          <a:graphicData uri="http://schemas.openxmlformats.org/presentationml/2006/ole">
            <p:oleObj spid="_x0000_s3076" name="Формула" r:id="rId5" imgW="2489200" imgH="241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 Из него следует – </a:t>
            </a:r>
          </a:p>
          <a:p>
            <a:pPr>
              <a:buFontTx/>
              <a:buNone/>
            </a:pPr>
            <a:r>
              <a:rPr lang="ru-RU"/>
              <a:t>  </a:t>
            </a:r>
            <a:r>
              <a:rPr lang="ru-RU">
                <a:solidFill>
                  <a:srgbClr val="FF0000"/>
                </a:solidFill>
              </a:rPr>
              <a:t>статическая устойчивость обеспечивается</a:t>
            </a:r>
            <a:r>
              <a:rPr lang="ru-RU"/>
              <a:t>, если приращения угла </a:t>
            </a:r>
            <a:r>
              <a:rPr lang="ru-RU" b="1">
                <a:solidFill>
                  <a:srgbClr val="FF0000"/>
                </a:solidFill>
                <a:sym typeface="Symbol" pitchFamily="18" charset="2"/>
              </a:rPr>
              <a:t></a:t>
            </a:r>
            <a:r>
              <a:rPr lang="ru-RU"/>
              <a:t> и мощности генератора </a:t>
            </a:r>
            <a:r>
              <a:rPr lang="ru-RU" b="1">
                <a:solidFill>
                  <a:srgbClr val="FF0000"/>
                </a:solidFill>
              </a:rPr>
              <a:t>Р</a:t>
            </a:r>
            <a:r>
              <a:rPr lang="ru-RU"/>
              <a:t> имеют один и тот же знак.</a:t>
            </a:r>
          </a:p>
          <a:p>
            <a:pPr algn="ctr">
              <a:buFontTx/>
              <a:buNone/>
            </a:pPr>
            <a:r>
              <a:rPr lang="ru-RU"/>
              <a:t>   </a:t>
            </a:r>
            <a:r>
              <a:rPr lang="ru-RU">
                <a:solidFill>
                  <a:srgbClr val="0000FF"/>
                </a:solidFill>
              </a:rPr>
              <a:t>2)</a:t>
            </a:r>
            <a:r>
              <a:rPr lang="ru-RU"/>
              <a:t> </a:t>
            </a:r>
            <a:r>
              <a:rPr lang="ru-RU" b="1">
                <a:solidFill>
                  <a:srgbClr val="0000FF"/>
                </a:solidFill>
              </a:rPr>
              <a:t>Схема с двусторонни питанием нагрузки</a:t>
            </a:r>
          </a:p>
          <a:p>
            <a:pPr algn="ctr">
              <a:buFontTx/>
              <a:buNone/>
            </a:pPr>
            <a:endParaRPr lang="ru-RU" b="1">
              <a:solidFill>
                <a:srgbClr val="0000FF"/>
              </a:solidFill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2338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0" y="3114675"/>
          <a:ext cx="9144000" cy="3495675"/>
        </p:xfrm>
        <a:graphic>
          <a:graphicData uri="http://schemas.openxmlformats.org/presentationml/2006/ole">
            <p:oleObj spid="_x0000_s4098" r:id="rId3" imgW="4341019" imgH="1667828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Имеет постоянное сопротивление нагрузки и энергетический критерий устойчивости характеризуется активной мощностью  </a:t>
            </a:r>
            <a:r>
              <a:rPr lang="ru-RU">
                <a:solidFill>
                  <a:srgbClr val="0000FF"/>
                </a:solidFill>
              </a:rPr>
              <a:t>Р=</a:t>
            </a:r>
            <a:r>
              <a:rPr lang="en-US">
                <a:solidFill>
                  <a:srgbClr val="0000FF"/>
                </a:solidFill>
              </a:rPr>
              <a:t>var</a:t>
            </a:r>
          </a:p>
          <a:p>
            <a:pPr>
              <a:buFontTx/>
              <a:buNone/>
            </a:pPr>
            <a:r>
              <a:rPr lang="ru-RU"/>
              <a:t>  Допустим, что обе ветви имеют одинаковую нагрузку                        , то установившийся режим описывается системой уравнений</a:t>
            </a:r>
          </a:p>
          <a:p>
            <a:pPr>
              <a:buFontTx/>
              <a:buNone/>
            </a:pPr>
            <a:r>
              <a:rPr lang="ru-RU"/>
              <a:t>  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2286000" y="2057400"/>
          <a:ext cx="2286000" cy="628650"/>
        </p:xfrm>
        <a:graphic>
          <a:graphicData uri="http://schemas.openxmlformats.org/presentationml/2006/ole">
            <p:oleObj spid="_x0000_s5122" name="Формула" r:id="rId3" imgW="863225" imgH="241195" progId="Equation.3">
              <p:embed/>
            </p:oleObj>
          </a:graphicData>
        </a:graphic>
      </p:graphicFrame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533400" y="3124200"/>
          <a:ext cx="8686800" cy="3568700"/>
        </p:xfrm>
        <a:graphic>
          <a:graphicData uri="http://schemas.openxmlformats.org/presentationml/2006/ole">
            <p:oleObj spid="_x0000_s5123" name="Формула" r:id="rId4" imgW="2869920" imgH="1180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где </a:t>
            </a:r>
            <a:r>
              <a:rPr lang="ru-RU">
                <a:solidFill>
                  <a:srgbClr val="0000FF"/>
                </a:solidFill>
              </a:rPr>
              <a:t>Z</a:t>
            </a:r>
            <a:r>
              <a:rPr lang="ru-RU" baseline="-25000">
                <a:solidFill>
                  <a:srgbClr val="0000FF"/>
                </a:solidFill>
              </a:rPr>
              <a:t>11</a:t>
            </a:r>
            <a:r>
              <a:rPr lang="ru-RU"/>
              <a:t> – модуль собственного эквивалентного сопротивления;</a:t>
            </a:r>
          </a:p>
          <a:p>
            <a:pPr>
              <a:buFontTx/>
              <a:buNone/>
            </a:pPr>
            <a:r>
              <a:rPr lang="ru-RU"/>
              <a:t>  </a:t>
            </a:r>
            <a:r>
              <a:rPr lang="ru-RU">
                <a:solidFill>
                  <a:srgbClr val="0000FF"/>
                </a:solidFill>
              </a:rPr>
              <a:t>Z</a:t>
            </a:r>
            <a:r>
              <a:rPr lang="ru-RU" baseline="-25000">
                <a:solidFill>
                  <a:srgbClr val="0000FF"/>
                </a:solidFill>
              </a:rPr>
              <a:t>12</a:t>
            </a:r>
            <a:r>
              <a:rPr lang="ru-RU"/>
              <a:t> – модуль взаимного эквивалентного сопротивления между источниками.</a:t>
            </a:r>
          </a:p>
          <a:p>
            <a:pPr algn="just">
              <a:buFontTx/>
              <a:buNone/>
            </a:pPr>
            <a:r>
              <a:rPr lang="ru-RU"/>
              <a:t>  Существенная переменной </a:t>
            </a:r>
            <a:r>
              <a:rPr lang="ru-RU" b="1">
                <a:solidFill>
                  <a:srgbClr val="FF0000"/>
                </a:solidFill>
                <a:sym typeface="Symbol" pitchFamily="18" charset="2"/>
              </a:rPr>
              <a:t></a:t>
            </a:r>
            <a:r>
              <a:rPr lang="ru-RU" b="1" baseline="-25000">
                <a:solidFill>
                  <a:srgbClr val="FF0000"/>
                </a:solidFill>
              </a:rPr>
              <a:t>12</a:t>
            </a:r>
            <a:r>
              <a:rPr lang="ru-RU"/>
              <a:t>, от нее </a:t>
            </a:r>
          </a:p>
          <a:p>
            <a:pPr algn="just">
              <a:buFontTx/>
              <a:buNone/>
            </a:pPr>
            <a:r>
              <a:rPr lang="ru-RU"/>
              <a:t>  зависят </a:t>
            </a:r>
            <a:r>
              <a:rPr lang="ru-RU">
                <a:solidFill>
                  <a:srgbClr val="FF0000"/>
                </a:solidFill>
              </a:rPr>
              <a:t>Р</a:t>
            </a:r>
            <a:r>
              <a:rPr lang="ru-RU"/>
              <a:t> и </a:t>
            </a:r>
            <a:r>
              <a:rPr lang="en-US">
                <a:solidFill>
                  <a:srgbClr val="FF0000"/>
                </a:solidFill>
              </a:rPr>
              <a:t>U</a:t>
            </a:r>
            <a:r>
              <a:rPr lang="ru-RU" baseline="-25000">
                <a:solidFill>
                  <a:srgbClr val="FF0000"/>
                </a:solidFill>
              </a:rPr>
              <a:t>Н</a:t>
            </a:r>
            <a:r>
              <a:rPr lang="ru-RU"/>
              <a:t>. Поэтому в качестве </a:t>
            </a:r>
          </a:p>
          <a:p>
            <a:pPr algn="just">
              <a:buFontTx/>
              <a:buNone/>
            </a:pPr>
            <a:r>
              <a:rPr lang="ru-RU"/>
              <a:t>  практического критерия устойчивости можно </a:t>
            </a:r>
          </a:p>
          <a:p>
            <a:pPr algn="just">
              <a:buFontTx/>
              <a:buNone/>
            </a:pPr>
            <a:r>
              <a:rPr lang="ru-RU"/>
              <a:t>  применить известный критерий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2295525" y="4572000"/>
          <a:ext cx="4017963" cy="1254125"/>
        </p:xfrm>
        <a:graphic>
          <a:graphicData uri="http://schemas.openxmlformats.org/presentationml/2006/ole">
            <p:oleObj spid="_x0000_s6146" name="Формула" r:id="rId3" imgW="888840" imgH="279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 </a:t>
            </a:r>
            <a:r>
              <a:rPr lang="ru-RU">
                <a:solidFill>
                  <a:srgbClr val="FF0000"/>
                </a:solidFill>
              </a:rPr>
              <a:t>Предельный режим</a:t>
            </a:r>
            <a:r>
              <a:rPr lang="ru-RU"/>
              <a:t> по сохранению устойчивости соответствует условию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r>
              <a:rPr lang="ru-RU"/>
              <a:t>откуда определяется </a:t>
            </a:r>
            <a:r>
              <a:rPr lang="ru-RU">
                <a:solidFill>
                  <a:srgbClr val="FF0000"/>
                </a:solidFill>
              </a:rPr>
              <a:t>критический угол</a:t>
            </a:r>
            <a:r>
              <a:rPr lang="ru-RU"/>
              <a:t> 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r>
              <a:rPr lang="ru-RU"/>
              <a:t>Подставим в систему уравнений получим </a:t>
            </a:r>
          </a:p>
          <a:p>
            <a:pPr>
              <a:buFontTx/>
              <a:buNone/>
            </a:pPr>
            <a:r>
              <a:rPr lang="ru-RU">
                <a:solidFill>
                  <a:srgbClr val="FF0000"/>
                </a:solidFill>
              </a:rPr>
              <a:t>критическое значение</a:t>
            </a:r>
            <a:r>
              <a:rPr lang="ru-RU"/>
              <a:t> переменной режима для </a:t>
            </a:r>
          </a:p>
          <a:p>
            <a:pPr>
              <a:buFontTx/>
              <a:buNone/>
            </a:pPr>
            <a:r>
              <a:rPr lang="ru-RU"/>
              <a:t>угловой характеристики</a:t>
            </a:r>
          </a:p>
          <a:p>
            <a:pPr>
              <a:buFontTx/>
              <a:buNone/>
            </a:pPr>
            <a:endParaRPr lang="ru-RU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152400" y="1157288"/>
          <a:ext cx="8915400" cy="952500"/>
        </p:xfrm>
        <a:graphic>
          <a:graphicData uri="http://schemas.openxmlformats.org/presentationml/2006/ole">
            <p:oleObj spid="_x0000_s7170" name="Формула" r:id="rId3" imgW="2590800" imgH="279400" progId="Equation.3">
              <p:embed/>
            </p:oleObj>
          </a:graphicData>
        </a:graphic>
      </p:graphicFrame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533400" y="3030538"/>
          <a:ext cx="8305800" cy="927100"/>
        </p:xfrm>
        <a:graphic>
          <a:graphicData uri="http://schemas.openxmlformats.org/presentationml/2006/ole">
            <p:oleObj spid="_x0000_s7171" name="Формула" r:id="rId4" imgW="2133600" imgH="241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/>
              <a:t> </a:t>
            </a:r>
            <a:r>
              <a:rPr lang="ru-RU">
                <a:solidFill>
                  <a:srgbClr val="FF0000"/>
                </a:solidFill>
              </a:rPr>
              <a:t>Критическая</a:t>
            </a:r>
            <a:r>
              <a:rPr lang="ru-RU"/>
              <a:t> переменная </a:t>
            </a:r>
            <a:r>
              <a:rPr lang="ru-RU">
                <a:solidFill>
                  <a:srgbClr val="0000FF"/>
                </a:solidFill>
              </a:rPr>
              <a:t>(Р)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/>
          </a:p>
          <a:p>
            <a:pPr>
              <a:lnSpc>
                <a:spcPct val="90000"/>
              </a:lnSpc>
              <a:buFontTx/>
              <a:buNone/>
            </a:pPr>
            <a:endParaRPr lang="ru-RU"/>
          </a:p>
          <a:p>
            <a:pPr>
              <a:lnSpc>
                <a:spcPct val="90000"/>
              </a:lnSpc>
              <a:buFontTx/>
              <a:buNone/>
            </a:pPr>
            <a:endParaRPr lang="ru-RU"/>
          </a:p>
          <a:p>
            <a:pPr>
              <a:lnSpc>
                <a:spcPct val="90000"/>
              </a:lnSpc>
              <a:buFontTx/>
              <a:buNone/>
            </a:pPr>
            <a:endParaRPr lang="ru-RU"/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>
                <a:solidFill>
                  <a:srgbClr val="FF0000"/>
                </a:solidFill>
              </a:rPr>
              <a:t>  Коэффициент запаса статической устойчивости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/>
          </a:p>
          <a:p>
            <a:pPr>
              <a:lnSpc>
                <a:spcPct val="90000"/>
              </a:lnSpc>
              <a:buFontTx/>
              <a:buNone/>
            </a:pPr>
            <a:endParaRPr lang="ru-RU"/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 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609600" y="838200"/>
          <a:ext cx="7848600" cy="2262188"/>
        </p:xfrm>
        <a:graphic>
          <a:graphicData uri="http://schemas.openxmlformats.org/presentationml/2006/ole">
            <p:oleObj spid="_x0000_s8194" name="Формула" r:id="rId3" imgW="1981200" imgH="571500" progId="Equation.3">
              <p:embed/>
            </p:oleObj>
          </a:graphicData>
        </a:graphic>
      </p:graphicFrame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1905000" y="4708525"/>
          <a:ext cx="5334000" cy="1997075"/>
        </p:xfrm>
        <a:graphic>
          <a:graphicData uri="http://schemas.openxmlformats.org/presentationml/2006/ole">
            <p:oleObj spid="_x0000_s8195" name="Формула" r:id="rId4" imgW="1320227" imgH="495085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/>
              <a:t>  </a:t>
            </a:r>
          </a:p>
          <a:p>
            <a:pPr algn="ctr">
              <a:buFontTx/>
              <a:buNone/>
            </a:pPr>
            <a:r>
              <a:rPr lang="ru-RU" b="1">
                <a:solidFill>
                  <a:srgbClr val="0000FF"/>
                </a:solidFill>
              </a:rPr>
              <a:t>3) Схема эквивалентный ИП – узловая </a:t>
            </a:r>
          </a:p>
          <a:p>
            <a:pPr algn="ctr">
              <a:buFontTx/>
              <a:buNone/>
            </a:pPr>
            <a:r>
              <a:rPr lang="ru-RU" b="1">
                <a:solidFill>
                  <a:srgbClr val="0000FF"/>
                </a:solidFill>
              </a:rPr>
              <a:t>точка сети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2443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3558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1295400" y="2057400"/>
          <a:ext cx="6886575" cy="4083050"/>
        </p:xfrm>
        <a:graphic>
          <a:graphicData uri="http://schemas.openxmlformats.org/presentationml/2006/ole">
            <p:oleObj spid="_x0000_s9218" name="Visio" r:id="rId3" imgW="2305050" imgH="1366123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 </a:t>
            </a:r>
            <a:r>
              <a:rPr lang="ru-RU">
                <a:solidFill>
                  <a:srgbClr val="FF0000"/>
                </a:solidFill>
              </a:rPr>
              <a:t>Части </a:t>
            </a:r>
            <a:r>
              <a:rPr lang="ru-RU"/>
              <a:t>схемы задаются статическими или динамическими характеристиками. </a:t>
            </a:r>
          </a:p>
          <a:p>
            <a:pPr algn="just">
              <a:buFontTx/>
              <a:buNone/>
            </a:pPr>
            <a:r>
              <a:rPr lang="ru-RU"/>
              <a:t>  </a:t>
            </a:r>
            <a:r>
              <a:rPr lang="ru-RU">
                <a:solidFill>
                  <a:srgbClr val="FF0000"/>
                </a:solidFill>
              </a:rPr>
              <a:t>Узлы</a:t>
            </a:r>
            <a:r>
              <a:rPr lang="ru-RU"/>
              <a:t> характеризуются значениями </a:t>
            </a:r>
            <a:r>
              <a:rPr lang="ru-RU">
                <a:solidFill>
                  <a:srgbClr val="FF0000"/>
                </a:solidFill>
              </a:rPr>
              <a:t>эквивалентных ЭДС</a:t>
            </a:r>
            <a:r>
              <a:rPr lang="ru-RU"/>
              <a:t> и не учитывают инерционность электрических машин.</a:t>
            </a:r>
          </a:p>
          <a:p>
            <a:pPr algn="just">
              <a:buFontTx/>
              <a:buNone/>
            </a:pPr>
            <a:r>
              <a:rPr lang="ru-RU"/>
              <a:t>  Задаются условия устойчивости: </a:t>
            </a:r>
          </a:p>
          <a:p>
            <a:pPr algn="just">
              <a:buFontTx/>
              <a:buNone/>
            </a:pPr>
            <a:r>
              <a:rPr lang="ru-RU"/>
              <a:t>  -</a:t>
            </a:r>
            <a:r>
              <a:rPr lang="ru-RU">
                <a:solidFill>
                  <a:srgbClr val="FF0000"/>
                </a:solidFill>
              </a:rPr>
              <a:t> </a:t>
            </a:r>
            <a:r>
              <a:rPr lang="ru-RU">
                <a:solidFill>
                  <a:srgbClr val="0000FF"/>
                </a:solidFill>
              </a:rPr>
              <a:t>неизменная частота</a:t>
            </a:r>
            <a:r>
              <a:rPr lang="ru-RU"/>
              <a:t> </a:t>
            </a:r>
          </a:p>
          <a:p>
            <a:pPr algn="just">
              <a:buFontTx/>
              <a:buNone/>
            </a:pPr>
            <a:r>
              <a:rPr lang="ru-RU"/>
              <a:t>  - </a:t>
            </a:r>
            <a:r>
              <a:rPr lang="ru-RU">
                <a:solidFill>
                  <a:srgbClr val="0000FF"/>
                </a:solidFill>
              </a:rPr>
              <a:t>сохранение</a:t>
            </a:r>
            <a:r>
              <a:rPr lang="ru-RU"/>
              <a:t> баланса активной мощности в узле </a:t>
            </a:r>
          </a:p>
          <a:p>
            <a:pPr algn="just">
              <a:buFontTx/>
              <a:buNone/>
            </a:pPr>
            <a:r>
              <a:rPr lang="ru-RU"/>
              <a:t>  - </a:t>
            </a:r>
            <a:r>
              <a:rPr lang="ru-RU">
                <a:solidFill>
                  <a:srgbClr val="0000FF"/>
                </a:solidFill>
              </a:rPr>
              <a:t>постоянство</a:t>
            </a:r>
            <a:r>
              <a:rPr lang="ru-RU"/>
              <a:t> Е и Р генераторных ветвей.</a:t>
            </a:r>
          </a:p>
          <a:p>
            <a:pPr algn="just">
              <a:buFontTx/>
              <a:buNone/>
            </a:pPr>
            <a:r>
              <a:rPr lang="ru-RU"/>
              <a:t> Остальные параметры изменяющиеся.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ru-RU"/>
              <a:t>  Существенной переменной определяющей состояние всех элементов является напряжение               .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/>
              <a:t>  Переменная </a:t>
            </a:r>
            <a:r>
              <a:rPr lang="ru-RU" b="1">
                <a:solidFill>
                  <a:srgbClr val="FF0000"/>
                </a:solidFill>
                <a:sym typeface="Symbol" pitchFamily="18" charset="2"/>
              </a:rPr>
              <a:t></a:t>
            </a:r>
            <a:r>
              <a:rPr lang="ru-RU"/>
              <a:t> в данном случае не определяет состояния нагрузки.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/>
              <a:t>     </a:t>
            </a:r>
            <a:r>
              <a:rPr lang="ru-RU">
                <a:solidFill>
                  <a:srgbClr val="FF0000"/>
                </a:solidFill>
              </a:rPr>
              <a:t>Избыточная энергия </a:t>
            </a:r>
            <a:r>
              <a:rPr lang="ru-RU"/>
              <a:t>в результате возмущающего воздействия</a:t>
            </a:r>
            <a:r>
              <a:rPr lang="ru-RU">
                <a:solidFill>
                  <a:srgbClr val="FF0000"/>
                </a:solidFill>
              </a:rPr>
              <a:t> проявляется как изменение баланса реактивной мощности узла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ru-RU">
              <a:solidFill>
                <a:srgbClr val="FF0000"/>
              </a:solidFill>
            </a:endParaRPr>
          </a:p>
          <a:p>
            <a:pPr algn="just">
              <a:lnSpc>
                <a:spcPct val="90000"/>
              </a:lnSpc>
              <a:buFontTx/>
              <a:buNone/>
            </a:pPr>
            <a:endParaRPr lang="ru-RU">
              <a:solidFill>
                <a:srgbClr val="FF0000"/>
              </a:solidFill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/>
              <a:t>   где                      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/>
              <a:t>- суммарная генерируемая реактивная мощность в узле.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2743200" y="990600"/>
          <a:ext cx="1676400" cy="574675"/>
        </p:xfrm>
        <a:graphic>
          <a:graphicData uri="http://schemas.openxmlformats.org/presentationml/2006/ole">
            <p:oleObj spid="_x0000_s10242" name="Формула" r:id="rId3" imgW="698500" imgH="241300" progId="Equation.3">
              <p:embed/>
            </p:oleObj>
          </a:graphicData>
        </a:graphic>
      </p:graphicFrame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4278313" y="3657600"/>
          <a:ext cx="4865687" cy="1152525"/>
        </p:xfrm>
        <a:graphic>
          <a:graphicData uri="http://schemas.openxmlformats.org/presentationml/2006/ole">
            <p:oleObj spid="_x0000_s10243" name="Формула" r:id="rId4" imgW="952200" imgH="228600" progId="Equation.3">
              <p:embed/>
            </p:oleObj>
          </a:graphicData>
        </a:graphic>
      </p:graphicFrame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1371600" y="4495800"/>
          <a:ext cx="2438400" cy="1398588"/>
        </p:xfrm>
        <a:graphic>
          <a:graphicData uri="http://schemas.openxmlformats.org/presentationml/2006/ole">
            <p:oleObj spid="_x0000_s10244" name="Формула" r:id="rId5" imgW="914400" imgH="520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Существенные переменные связаны выражением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r>
              <a:rPr lang="ru-RU"/>
              <a:t>Где 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3105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457200" y="1219200"/>
          <a:ext cx="8229600" cy="2111375"/>
        </p:xfrm>
        <a:graphic>
          <a:graphicData uri="http://schemas.openxmlformats.org/presentationml/2006/ole">
            <p:oleObj spid="_x0000_s11266" name="Формула" r:id="rId3" imgW="2527300" imgH="647700" progId="Equation.3">
              <p:embed/>
            </p:oleObj>
          </a:graphicData>
        </a:graphic>
      </p:graphicFrame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381000" y="3505200"/>
          <a:ext cx="2286000" cy="1412875"/>
        </p:xfrm>
        <a:graphic>
          <a:graphicData uri="http://schemas.openxmlformats.org/presentationml/2006/ole">
            <p:oleObj spid="_x0000_s11267" name="Формула" r:id="rId4" imgW="850531" imgH="520474" progId="Equation.3">
              <p:embed/>
            </p:oleObj>
          </a:graphicData>
        </a:graphic>
      </p:graphicFrame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2971800" y="3411538"/>
          <a:ext cx="3733800" cy="1465262"/>
        </p:xfrm>
        <a:graphic>
          <a:graphicData uri="http://schemas.openxmlformats.org/presentationml/2006/ole">
            <p:oleObj spid="_x0000_s11268" name="Формула" r:id="rId5" imgW="1333500" imgH="520700" progId="Equation.3">
              <p:embed/>
            </p:oleObj>
          </a:graphicData>
        </a:graphic>
      </p:graphicFrame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8682" name="Object 10"/>
          <p:cNvGraphicFramePr>
            <a:graphicFrameLocks noChangeAspect="1"/>
          </p:cNvGraphicFramePr>
          <p:nvPr/>
        </p:nvGraphicFramePr>
        <p:xfrm>
          <a:off x="7010400" y="3494088"/>
          <a:ext cx="1828800" cy="1306512"/>
        </p:xfrm>
        <a:graphic>
          <a:graphicData uri="http://schemas.openxmlformats.org/presentationml/2006/ole">
            <p:oleObj spid="_x0000_s11269" name="Формула" r:id="rId6" imgW="736600" imgH="520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0000FF"/>
                </a:solidFill>
              </a:rPr>
              <a:t>1</a:t>
            </a:r>
            <a:r>
              <a:rPr lang="en-US" sz="4000" dirty="0" smtClean="0">
                <a:solidFill>
                  <a:srgbClr val="0000FF"/>
                </a:solidFill>
              </a:rPr>
              <a:t>4</a:t>
            </a:r>
            <a:r>
              <a:rPr lang="ru-RU" sz="4000" dirty="0" smtClean="0">
                <a:solidFill>
                  <a:srgbClr val="0000FF"/>
                </a:solidFill>
              </a:rPr>
              <a:t>.1 </a:t>
            </a:r>
            <a:r>
              <a:rPr lang="ru-RU" sz="4000" dirty="0">
                <a:solidFill>
                  <a:srgbClr val="0000FF"/>
                </a:solidFill>
              </a:rPr>
              <a:t>Практические критерии оценки статической устойчивости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48768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 Оценка устойчивости по практическим критериям является приближенной и устанавливает сам факт устойчивости режима.</a:t>
            </a:r>
          </a:p>
          <a:p>
            <a:pPr algn="just">
              <a:buFontTx/>
              <a:buNone/>
            </a:pPr>
            <a:r>
              <a:rPr lang="ru-RU"/>
              <a:t>    Этапы анализа: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>
                <a:solidFill>
                  <a:srgbClr val="FF0000"/>
                </a:solidFill>
              </a:rPr>
              <a:t>    Практический критерий</a:t>
            </a:r>
            <a:r>
              <a:rPr lang="ru-RU"/>
              <a:t> устойчивости</a:t>
            </a:r>
          </a:p>
          <a:p>
            <a:pPr algn="just">
              <a:buFontTx/>
              <a:buNone/>
            </a:pPr>
            <a:endParaRPr lang="ru-RU"/>
          </a:p>
          <a:p>
            <a:pPr algn="just">
              <a:buFontTx/>
              <a:buNone/>
            </a:pPr>
            <a:endParaRPr lang="ru-RU"/>
          </a:p>
          <a:p>
            <a:pPr algn="just">
              <a:buFontTx/>
              <a:buNone/>
            </a:pPr>
            <a:endParaRPr lang="ru-RU"/>
          </a:p>
          <a:p>
            <a:pPr algn="just">
              <a:buFontTx/>
              <a:buNone/>
            </a:pPr>
            <a:r>
              <a:rPr lang="ru-RU"/>
              <a:t>   характеризует реакцию системы на изменение напряжения в узле.</a:t>
            </a:r>
          </a:p>
          <a:p>
            <a:pPr algn="just">
              <a:buFontTx/>
              <a:buNone/>
            </a:pPr>
            <a:r>
              <a:rPr lang="ru-RU"/>
              <a:t>   </a:t>
            </a:r>
            <a:r>
              <a:rPr lang="ru-RU">
                <a:solidFill>
                  <a:srgbClr val="FF0000"/>
                </a:solidFill>
              </a:rPr>
              <a:t>Появление небаланса</a:t>
            </a:r>
            <a:r>
              <a:rPr lang="ru-RU"/>
              <a:t> рассматривается как </a:t>
            </a:r>
            <a:r>
              <a:rPr lang="ru-RU">
                <a:solidFill>
                  <a:srgbClr val="FF0000"/>
                </a:solidFill>
              </a:rPr>
              <a:t>малое возмущение</a:t>
            </a:r>
            <a:r>
              <a:rPr lang="ru-RU"/>
              <a:t>, под воздействием которого изменяется напряжение.</a:t>
            </a:r>
          </a:p>
          <a:p>
            <a:pPr algn="just">
              <a:buFontTx/>
              <a:buNone/>
            </a:pPr>
            <a:endParaRPr lang="ru-RU"/>
          </a:p>
          <a:p>
            <a:pPr algn="just">
              <a:buFontTx/>
              <a:buNone/>
            </a:pPr>
            <a:endParaRPr lang="ru-RU"/>
          </a:p>
          <a:p>
            <a:pPr algn="just">
              <a:buFontTx/>
              <a:buNone/>
            </a:pPr>
            <a:endParaRPr lang="ru-RU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1066800" y="838200"/>
          <a:ext cx="7620000" cy="1106488"/>
        </p:xfrm>
        <a:graphic>
          <a:graphicData uri="http://schemas.openxmlformats.org/presentationml/2006/ole">
            <p:oleObj spid="_x0000_s12290" name="Формула" r:id="rId3" imgW="1638300" imgH="241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</a:t>
            </a:r>
            <a:r>
              <a:rPr lang="ru-RU">
                <a:solidFill>
                  <a:srgbClr val="FF0000"/>
                </a:solidFill>
              </a:rPr>
              <a:t>Исследование</a:t>
            </a:r>
            <a:r>
              <a:rPr lang="ru-RU"/>
              <a:t> системы на устойчивость по данному критерию заключается </a:t>
            </a:r>
            <a:r>
              <a:rPr lang="ru-RU">
                <a:solidFill>
                  <a:srgbClr val="FF0000"/>
                </a:solidFill>
              </a:rPr>
              <a:t>в анализе</a:t>
            </a:r>
            <a:r>
              <a:rPr lang="ru-RU"/>
              <a:t> по переменной </a:t>
            </a:r>
            <a:r>
              <a:rPr lang="en-US">
                <a:solidFill>
                  <a:srgbClr val="FF0000"/>
                </a:solidFill>
              </a:rPr>
              <a:t>U</a:t>
            </a:r>
            <a:r>
              <a:rPr lang="en-US" baseline="-25000">
                <a:solidFill>
                  <a:srgbClr val="FF0000"/>
                </a:solidFill>
              </a:rPr>
              <a:t>K</a:t>
            </a:r>
            <a:r>
              <a:rPr lang="en-US"/>
              <a:t>  </a:t>
            </a:r>
            <a:r>
              <a:rPr lang="ru-RU"/>
              <a:t>по уравнению установившегося режима.</a:t>
            </a:r>
          </a:p>
          <a:p>
            <a:pPr algn="just">
              <a:buFontTx/>
              <a:buNone/>
            </a:pPr>
            <a:endParaRPr lang="ru-RU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2938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990600" y="2651125"/>
          <a:ext cx="7162800" cy="3140075"/>
        </p:xfrm>
        <a:graphic>
          <a:graphicData uri="http://schemas.openxmlformats.org/presentationml/2006/ole">
            <p:oleObj spid="_x0000_s13314" name="Формула" r:id="rId3" imgW="2235200" imgH="9779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6294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>
                <a:solidFill>
                  <a:srgbClr val="FF0000"/>
                </a:solidFill>
              </a:rPr>
              <a:t>    Систему</a:t>
            </a:r>
            <a:r>
              <a:rPr lang="ru-RU"/>
              <a:t> уравнений </a:t>
            </a:r>
            <a:r>
              <a:rPr lang="ru-RU">
                <a:solidFill>
                  <a:srgbClr val="FF0000"/>
                </a:solidFill>
              </a:rPr>
              <a:t>решают</a:t>
            </a:r>
            <a:r>
              <a:rPr lang="ru-RU"/>
              <a:t> графически или аналитически в зависимости от способа задания статической характеристики нагрузки </a:t>
            </a:r>
          </a:p>
          <a:p>
            <a:pPr algn="just">
              <a:buFontTx/>
              <a:buNone/>
            </a:pPr>
            <a:endParaRPr lang="ru-RU"/>
          </a:p>
          <a:p>
            <a:pPr algn="just">
              <a:buFontTx/>
              <a:buNone/>
            </a:pPr>
            <a:r>
              <a:rPr lang="ru-RU"/>
              <a:t>  </a:t>
            </a:r>
            <a:r>
              <a:rPr lang="ru-RU">
                <a:solidFill>
                  <a:srgbClr val="FF0000"/>
                </a:solidFill>
              </a:rPr>
              <a:t>Решение</a:t>
            </a:r>
            <a:r>
              <a:rPr lang="ru-RU"/>
              <a:t> соответствует </a:t>
            </a:r>
            <a:r>
              <a:rPr lang="ru-RU">
                <a:solidFill>
                  <a:srgbClr val="FF0000"/>
                </a:solidFill>
              </a:rPr>
              <a:t>критическим значениям</a:t>
            </a:r>
            <a:r>
              <a:rPr lang="ru-RU"/>
              <a:t> существенных параметров </a:t>
            </a:r>
          </a:p>
          <a:p>
            <a:pPr algn="just">
              <a:buFontTx/>
              <a:buNone/>
            </a:pPr>
            <a:endParaRPr lang="ru-RU"/>
          </a:p>
          <a:p>
            <a:pPr algn="just">
              <a:buFontTx/>
              <a:buNone/>
            </a:pPr>
            <a:endParaRPr lang="ru-RU"/>
          </a:p>
          <a:p>
            <a:pPr algn="just">
              <a:buFontTx/>
              <a:buNone/>
            </a:pPr>
            <a:endParaRPr lang="ru-RU"/>
          </a:p>
          <a:p>
            <a:pPr algn="just">
              <a:buFontTx/>
              <a:buNone/>
            </a:pPr>
            <a:endParaRPr lang="ru-RU"/>
          </a:p>
          <a:p>
            <a:pPr algn="just">
              <a:buFontTx/>
              <a:buNone/>
            </a:pPr>
            <a:endParaRPr lang="ru-RU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609600" y="1882775"/>
          <a:ext cx="8382000" cy="784225"/>
        </p:xfrm>
        <a:graphic>
          <a:graphicData uri="http://schemas.openxmlformats.org/presentationml/2006/ole">
            <p:oleObj spid="_x0000_s14338" name="Формула" r:id="rId3" imgW="2540000" imgH="241300" progId="Equation.3">
              <p:embed/>
            </p:oleObj>
          </a:graphicData>
        </a:graphic>
      </p:graphicFrame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1524000" y="3733800"/>
          <a:ext cx="5638800" cy="882650"/>
        </p:xfrm>
        <a:graphic>
          <a:graphicData uri="http://schemas.openxmlformats.org/presentationml/2006/ole">
            <p:oleObj spid="_x0000_s14339" name="Формула" r:id="rId4" imgW="1701800" imgH="266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</a:t>
            </a:r>
            <a:r>
              <a:rPr lang="ru-RU">
                <a:solidFill>
                  <a:srgbClr val="FF0000"/>
                </a:solidFill>
              </a:rPr>
              <a:t>Знак</a:t>
            </a:r>
            <a:r>
              <a:rPr lang="ru-RU"/>
              <a:t> производной проверяется исходя из устойчивого состояния, </a:t>
            </a:r>
            <a:r>
              <a:rPr lang="ru-RU">
                <a:solidFill>
                  <a:srgbClr val="FF0000"/>
                </a:solidFill>
              </a:rPr>
              <a:t>с постепенным</a:t>
            </a:r>
            <a:r>
              <a:rPr lang="ru-RU"/>
              <a:t> </a:t>
            </a:r>
            <a:r>
              <a:rPr lang="ru-RU">
                <a:solidFill>
                  <a:srgbClr val="FF0000"/>
                </a:solidFill>
              </a:rPr>
              <a:t>пошаговым утяжелением</a:t>
            </a:r>
            <a:r>
              <a:rPr lang="ru-RU"/>
              <a:t> по напряжению </a:t>
            </a:r>
            <a:r>
              <a:rPr lang="en-US">
                <a:solidFill>
                  <a:srgbClr val="FF0000"/>
                </a:solidFill>
              </a:rPr>
              <a:t>U</a:t>
            </a:r>
            <a:r>
              <a:rPr lang="en-US" baseline="-25000">
                <a:solidFill>
                  <a:srgbClr val="FF0000"/>
                </a:solidFill>
              </a:rPr>
              <a:t>K</a:t>
            </a:r>
            <a:r>
              <a:rPr lang="ru-RU"/>
              <a:t>. 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2819400" y="1687513"/>
          <a:ext cx="6019800" cy="5018087"/>
        </p:xfrm>
        <a:graphic>
          <a:graphicData uri="http://schemas.openxmlformats.org/presentationml/2006/ole">
            <p:oleObj spid="_x0000_s15362" name="Visio" r:id="rId3" imgW="2376488" imgH="1979771" progId="Visio.Drawing.6">
              <p:embed/>
            </p:oleObj>
          </a:graphicData>
        </a:graphic>
      </p:graphicFrame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304800" y="1714500"/>
            <a:ext cx="236220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sz="2400"/>
              <a:t>На основе решения уравнений небаланса строят кривую небаланса реактивной мощности и определяют максимальную точку критического напряжения.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ru-RU"/>
              <a:t>   </a:t>
            </a:r>
            <a:r>
              <a:rPr lang="ru-RU" sz="3600">
                <a:solidFill>
                  <a:srgbClr val="FF0000"/>
                </a:solidFill>
              </a:rPr>
              <a:t>Коэффициент запаса</a:t>
            </a:r>
            <a:r>
              <a:rPr lang="ru-RU" sz="3600"/>
              <a:t> статической устойчивости определяются через показатели установившегося и предельного режимов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ru-RU" sz="3600"/>
          </a:p>
          <a:p>
            <a:pPr algn="just">
              <a:lnSpc>
                <a:spcPct val="90000"/>
              </a:lnSpc>
              <a:buFontTx/>
              <a:buNone/>
            </a:pPr>
            <a:endParaRPr lang="ru-RU" sz="3600"/>
          </a:p>
          <a:p>
            <a:pPr algn="just">
              <a:lnSpc>
                <a:spcPct val="90000"/>
              </a:lnSpc>
              <a:buFontTx/>
              <a:buNone/>
            </a:pPr>
            <a:endParaRPr lang="ru-RU" sz="3600"/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3600" b="1"/>
              <a:t>              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ru-RU" sz="3600" b="1"/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3600" b="1"/>
              <a:t> </a:t>
            </a:r>
            <a:endParaRPr lang="ru-RU"/>
          </a:p>
          <a:p>
            <a:pPr algn="just">
              <a:lnSpc>
                <a:spcPct val="90000"/>
              </a:lnSpc>
              <a:buFontTx/>
              <a:buNone/>
            </a:pPr>
            <a:endParaRPr lang="ru-RU"/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/>
              <a:t>  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1676400" y="2168525"/>
          <a:ext cx="6092825" cy="1793875"/>
        </p:xfrm>
        <a:graphic>
          <a:graphicData uri="http://schemas.openxmlformats.org/presentationml/2006/ole">
            <p:oleObj spid="_x0000_s16386" name="Формула" r:id="rId3" imgW="1587240" imgH="469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3600" b="1">
                <a:solidFill>
                  <a:srgbClr val="0000FF"/>
                </a:solidFill>
              </a:rPr>
              <a:t>4) Питание асинхронной нагрузки от мощной ЭЭС</a:t>
            </a:r>
          </a:p>
          <a:p>
            <a:pPr algn="ctr">
              <a:buFontTx/>
              <a:buNone/>
            </a:pPr>
            <a:endParaRPr lang="ru-RU" sz="3600" b="1">
              <a:solidFill>
                <a:srgbClr val="0000FF"/>
              </a:solidFill>
            </a:endParaRPr>
          </a:p>
          <a:p>
            <a:pPr algn="just">
              <a:buFontTx/>
              <a:buNone/>
            </a:pPr>
            <a:r>
              <a:rPr lang="ru-RU" b="1"/>
              <a:t>   </a:t>
            </a:r>
            <a:r>
              <a:rPr lang="ru-RU" sz="3600"/>
              <a:t>Система бесконечной мощности с  узловой точкой неизменного напряжения. </a:t>
            </a:r>
          </a:p>
          <a:p>
            <a:pPr algn="just">
              <a:buFontTx/>
              <a:buNone/>
            </a:pPr>
            <a:r>
              <a:rPr lang="ru-RU" sz="3600"/>
              <a:t>   Анализ выполняется для случаев постоянной и переменной потребляемой мощности. </a:t>
            </a:r>
          </a:p>
          <a:p>
            <a:pPr algn="just">
              <a:buFontTx/>
              <a:buNone/>
            </a:pPr>
            <a:r>
              <a:rPr lang="ru-RU" sz="3600"/>
              <a:t>  </a:t>
            </a:r>
            <a:endParaRPr lang="ru-RU" sz="360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</a:t>
            </a:r>
            <a:r>
              <a:rPr lang="ru-RU">
                <a:solidFill>
                  <a:srgbClr val="FF0000"/>
                </a:solidFill>
              </a:rPr>
              <a:t>Уравнения</a:t>
            </a:r>
            <a:r>
              <a:rPr lang="ru-RU"/>
              <a:t> равновесия установившегося режима при изменении активной мощности, потребляемой нагрузкой</a:t>
            </a:r>
          </a:p>
          <a:p>
            <a:pPr algn="just">
              <a:buFontTx/>
              <a:buNone/>
            </a:pPr>
            <a:endParaRPr lang="ru-RU"/>
          </a:p>
          <a:p>
            <a:pPr algn="just">
              <a:buFontTx/>
              <a:buNone/>
            </a:pPr>
            <a:endParaRPr lang="ru-RU"/>
          </a:p>
          <a:p>
            <a:pPr algn="just">
              <a:buFontTx/>
              <a:buNone/>
            </a:pPr>
            <a:endParaRPr lang="ru-RU"/>
          </a:p>
          <a:p>
            <a:pPr algn="just">
              <a:buFontTx/>
              <a:buNone/>
            </a:pPr>
            <a:endParaRPr lang="ru-RU"/>
          </a:p>
          <a:p>
            <a:pPr algn="just">
              <a:buFontTx/>
              <a:buNone/>
            </a:pPr>
            <a:endParaRPr lang="ru-RU"/>
          </a:p>
          <a:p>
            <a:pPr algn="just">
              <a:buFontTx/>
              <a:buNone/>
            </a:pPr>
            <a:endParaRPr lang="ru-RU"/>
          </a:p>
          <a:p>
            <a:pPr>
              <a:buFontTx/>
              <a:buNone/>
            </a:pPr>
            <a:r>
              <a:rPr lang="ru-RU" sz="2800"/>
              <a:t>Р – потребляемая АД мощность,</a:t>
            </a:r>
          </a:p>
          <a:p>
            <a:pPr>
              <a:buFontTx/>
              <a:buNone/>
            </a:pPr>
            <a:r>
              <a:rPr lang="ru-RU" sz="2800"/>
              <a:t>Р</a:t>
            </a:r>
            <a:r>
              <a:rPr lang="ru-RU" sz="2800" baseline="-25000"/>
              <a:t>МХ</a:t>
            </a:r>
            <a:r>
              <a:rPr lang="ru-RU" sz="2800"/>
              <a:t> – мощность, определяемая моментом сопротивления механизма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152400" y="1447800"/>
          <a:ext cx="9144000" cy="3260725"/>
        </p:xfrm>
        <a:graphic>
          <a:graphicData uri="http://schemas.openxmlformats.org/presentationml/2006/ole">
            <p:oleObj spid="_x0000_s17410" name="Формула" r:id="rId3" imgW="2324100" imgH="8255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</a:t>
            </a:r>
            <a:r>
              <a:rPr lang="ru-RU">
                <a:solidFill>
                  <a:srgbClr val="FF0000"/>
                </a:solidFill>
              </a:rPr>
              <a:t>Одна</a:t>
            </a:r>
            <a:r>
              <a:rPr lang="ru-RU"/>
              <a:t> переменная – скольжение </a:t>
            </a:r>
            <a:r>
              <a:rPr lang="en-US" b="1">
                <a:solidFill>
                  <a:srgbClr val="FF0000"/>
                </a:solidFill>
              </a:rPr>
              <a:t>s</a:t>
            </a:r>
            <a:endParaRPr lang="ru-RU"/>
          </a:p>
          <a:p>
            <a:pPr>
              <a:buFontTx/>
              <a:buNone/>
            </a:pPr>
            <a:r>
              <a:rPr lang="ru-RU"/>
              <a:t>  Возмущение влияет только на баланс активной мощности в точке включения АД и его можно определить по критерию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r>
              <a:rPr lang="ru-RU"/>
              <a:t>   При постоянном моменте Р</a:t>
            </a:r>
            <a:r>
              <a:rPr lang="ru-RU" baseline="-25000"/>
              <a:t>МХ</a:t>
            </a:r>
            <a:r>
              <a:rPr lang="ru-RU"/>
              <a:t>(Х)=</a:t>
            </a:r>
            <a:r>
              <a:rPr lang="en-US"/>
              <a:t>const</a:t>
            </a:r>
            <a:r>
              <a:rPr lang="ru-RU"/>
              <a:t>, </a:t>
            </a:r>
          </a:p>
          <a:p>
            <a:pPr>
              <a:buFontTx/>
              <a:buNone/>
            </a:pPr>
            <a:r>
              <a:rPr lang="ru-RU"/>
              <a:t>                       . Асинхронной нагрузка устойчива. Предел сохранения устойчивости имеет место при                       .                     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1828800" y="2362200"/>
          <a:ext cx="4343400" cy="758825"/>
        </p:xfrm>
        <a:graphic>
          <a:graphicData uri="http://schemas.openxmlformats.org/presentationml/2006/ole">
            <p:oleObj spid="_x0000_s18434" name="Формула" r:id="rId3" imgW="1358310" imgH="241195" progId="Equation.3">
              <p:embed/>
            </p:oleObj>
          </a:graphicData>
        </a:graphic>
      </p:graphicFrame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228600" y="3810000"/>
          <a:ext cx="2362200" cy="747713"/>
        </p:xfrm>
        <a:graphic>
          <a:graphicData uri="http://schemas.openxmlformats.org/presentationml/2006/ole">
            <p:oleObj spid="_x0000_s18435" name="Формула" r:id="rId4" imgW="748975" imgH="241195" progId="Equation.3">
              <p:embed/>
            </p:oleObj>
          </a:graphicData>
        </a:graphic>
      </p:graphicFrame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3048000" y="5486400"/>
          <a:ext cx="2362200" cy="766763"/>
        </p:xfrm>
        <a:graphic>
          <a:graphicData uri="http://schemas.openxmlformats.org/presentationml/2006/ole">
            <p:oleObj spid="_x0000_s18436" name="Формула" r:id="rId5" imgW="736600" imgH="241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</a:t>
            </a:r>
          </a:p>
          <a:p>
            <a:pPr>
              <a:buFontTx/>
              <a:buNone/>
            </a:pPr>
            <a:r>
              <a:rPr lang="ru-RU">
                <a:solidFill>
                  <a:srgbClr val="FF0000"/>
                </a:solidFill>
              </a:rPr>
              <a:t>   Если</a:t>
            </a:r>
            <a:r>
              <a:rPr lang="ru-RU"/>
              <a:t>                    , то при возрастании </a:t>
            </a:r>
            <a:r>
              <a:rPr lang="en-US">
                <a:solidFill>
                  <a:srgbClr val="0000FF"/>
                </a:solidFill>
              </a:rPr>
              <a:t>s</a:t>
            </a:r>
            <a:r>
              <a:rPr lang="ru-RU">
                <a:solidFill>
                  <a:srgbClr val="0000FF"/>
                </a:solidFill>
              </a:rPr>
              <a:t>, </a:t>
            </a:r>
            <a:r>
              <a:rPr lang="ru-RU"/>
              <a:t>увеличивается Р и появляется избыток мощности, который ускоряет АД и возвращает в исходное состояние.</a:t>
            </a:r>
          </a:p>
          <a:p>
            <a:pPr>
              <a:buFontTx/>
              <a:buNone/>
            </a:pPr>
            <a:r>
              <a:rPr lang="ru-RU"/>
              <a:t>   </a:t>
            </a:r>
            <a:r>
              <a:rPr lang="ru-RU">
                <a:solidFill>
                  <a:srgbClr val="FF0000"/>
                </a:solidFill>
              </a:rPr>
              <a:t>При утяжелении</a:t>
            </a:r>
            <a:r>
              <a:rPr lang="ru-RU"/>
              <a:t> режима по скольжению </a:t>
            </a:r>
            <a:r>
              <a:rPr lang="en-US" b="1">
                <a:solidFill>
                  <a:srgbClr val="FF0000"/>
                </a:solidFill>
              </a:rPr>
              <a:t>s</a:t>
            </a:r>
            <a:r>
              <a:rPr lang="ru-RU">
                <a:solidFill>
                  <a:srgbClr val="FF0000"/>
                </a:solidFill>
              </a:rPr>
              <a:t> </a:t>
            </a:r>
            <a:r>
              <a:rPr lang="ru-RU"/>
              <a:t>можно определить критические значения изменяющихся параметров </a:t>
            </a:r>
            <a:r>
              <a:rPr lang="ru-RU" b="1">
                <a:solidFill>
                  <a:srgbClr val="FF0000"/>
                </a:solidFill>
              </a:rPr>
              <a:t>Р</a:t>
            </a:r>
            <a:r>
              <a:rPr lang="ru-RU" b="1" baseline="-25000">
                <a:solidFill>
                  <a:srgbClr val="FF0000"/>
                </a:solidFill>
              </a:rPr>
              <a:t>КР</a:t>
            </a:r>
            <a:r>
              <a:rPr lang="ru-RU"/>
              <a:t> и </a:t>
            </a:r>
            <a:r>
              <a:rPr lang="en-US" b="1">
                <a:solidFill>
                  <a:srgbClr val="FF0000"/>
                </a:solidFill>
              </a:rPr>
              <a:t>s</a:t>
            </a:r>
            <a:r>
              <a:rPr lang="ru-RU" b="1" baseline="-25000">
                <a:solidFill>
                  <a:srgbClr val="FF0000"/>
                </a:solidFill>
              </a:rPr>
              <a:t>КР</a:t>
            </a:r>
            <a:r>
              <a:rPr lang="ru-RU"/>
              <a:t> для предельного по устойчивости состояния. </a:t>
            </a:r>
            <a:r>
              <a:rPr lang="ru-RU">
                <a:solidFill>
                  <a:srgbClr val="FF0000"/>
                </a:solidFill>
              </a:rPr>
              <a:t>При</a:t>
            </a:r>
            <a:r>
              <a:rPr lang="ru-RU"/>
              <a:t>                    , критическое скольжение равно </a:t>
            </a: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1524000" y="542925"/>
          <a:ext cx="2133600" cy="676275"/>
        </p:xfrm>
        <a:graphic>
          <a:graphicData uri="http://schemas.openxmlformats.org/presentationml/2006/ole">
            <p:oleObj spid="_x0000_s19458" name="Формула" r:id="rId3" imgW="748975" imgH="241195" progId="Equation.3">
              <p:embed/>
            </p:oleObj>
          </a:graphicData>
        </a:graphic>
      </p:graphicFrame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1524000" y="4622800"/>
          <a:ext cx="1752600" cy="569913"/>
        </p:xfrm>
        <a:graphic>
          <a:graphicData uri="http://schemas.openxmlformats.org/presentationml/2006/ole">
            <p:oleObj spid="_x0000_s19459" name="Формула" r:id="rId4" imgW="736600" imgH="241300" progId="Equation.3">
              <p:embed/>
            </p:oleObj>
          </a:graphicData>
        </a:graphic>
      </p:graphicFrame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2133600" y="5435600"/>
          <a:ext cx="5562600" cy="1117600"/>
        </p:xfrm>
        <a:graphic>
          <a:graphicData uri="http://schemas.openxmlformats.org/presentationml/2006/ole">
            <p:oleObj spid="_x0000_s19460" name="Формула" r:id="rId5" imgW="1320227" imgH="266584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ru-RU">
                <a:solidFill>
                  <a:srgbClr val="FF0000"/>
                </a:solidFill>
              </a:rPr>
              <a:t>-устанавливается</a:t>
            </a:r>
            <a:r>
              <a:rPr lang="ru-RU"/>
              <a:t> факт наличия устойчивости или неустойчивости;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ru-RU"/>
          </a:p>
          <a:p>
            <a:pPr algn="just">
              <a:lnSpc>
                <a:spcPct val="90000"/>
              </a:lnSpc>
              <a:buFontTx/>
              <a:buChar char="-"/>
            </a:pPr>
            <a:r>
              <a:rPr lang="ru-RU">
                <a:solidFill>
                  <a:srgbClr val="FF0000"/>
                </a:solidFill>
              </a:rPr>
              <a:t>определяется</a:t>
            </a:r>
            <a:r>
              <a:rPr lang="ru-RU"/>
              <a:t> характер процесса – по виду кривой процесса;</a:t>
            </a:r>
          </a:p>
          <a:p>
            <a:pPr algn="just">
              <a:lnSpc>
                <a:spcPct val="90000"/>
              </a:lnSpc>
              <a:buFontTx/>
              <a:buChar char="-"/>
            </a:pPr>
            <a:endParaRPr lang="ru-RU"/>
          </a:p>
          <a:p>
            <a:pPr algn="just">
              <a:lnSpc>
                <a:spcPct val="90000"/>
              </a:lnSpc>
              <a:buFontTx/>
              <a:buChar char="-"/>
            </a:pPr>
            <a:r>
              <a:rPr lang="ru-RU">
                <a:solidFill>
                  <a:srgbClr val="FF0000"/>
                </a:solidFill>
              </a:rPr>
              <a:t>для области</a:t>
            </a:r>
            <a:r>
              <a:rPr lang="ru-RU"/>
              <a:t> устойчивости определяются условия колебательной неустойчивости;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ru-RU"/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>
                <a:solidFill>
                  <a:srgbClr val="FF0000"/>
                </a:solidFill>
              </a:rPr>
              <a:t>- учитывается</a:t>
            </a:r>
            <a:r>
              <a:rPr lang="ru-RU"/>
              <a:t> динамика элементов системы построением модели и рассчитываются параметры регулирования для обеспечения статической устойчивости;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>
                <a:solidFill>
                  <a:srgbClr val="FF0000"/>
                </a:solidFill>
              </a:rPr>
              <a:t>  Апериодическая</a:t>
            </a:r>
            <a:r>
              <a:rPr lang="ru-RU"/>
              <a:t> неустойчивость возникает при нарушении баланса моментов на валу генератора. </a:t>
            </a:r>
          </a:p>
          <a:p>
            <a:pPr>
              <a:buFontTx/>
              <a:buNone/>
            </a:pPr>
            <a:r>
              <a:rPr lang="ru-RU"/>
              <a:t>  Анализ - предельные режимы по устойчивости на основе </a:t>
            </a:r>
            <a:r>
              <a:rPr lang="ru-RU" b="1">
                <a:solidFill>
                  <a:srgbClr val="FF0000"/>
                </a:solidFill>
              </a:rPr>
              <a:t>сползания или текучести параметров</a:t>
            </a:r>
            <a:r>
              <a:rPr lang="ru-RU"/>
              <a:t> нормального режима по уравнениям установившегося режима.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Условия колебательной неустойчивости возникают :</a:t>
            </a:r>
          </a:p>
          <a:p>
            <a:pPr>
              <a:buFontTx/>
              <a:buNone/>
            </a:pPr>
            <a:r>
              <a:rPr lang="ru-RU"/>
              <a:t>- </a:t>
            </a:r>
            <a:r>
              <a:rPr lang="ru-RU">
                <a:solidFill>
                  <a:srgbClr val="FF0000"/>
                </a:solidFill>
              </a:rPr>
              <a:t>При параметрическом</a:t>
            </a:r>
            <a:r>
              <a:rPr lang="ru-RU"/>
              <a:t> самораскачивании или обратной связи в виде АРВ, </a:t>
            </a:r>
          </a:p>
          <a:p>
            <a:pPr>
              <a:buFontTx/>
              <a:buChar char="-"/>
            </a:pPr>
            <a:r>
              <a:rPr lang="ru-RU">
                <a:solidFill>
                  <a:srgbClr val="FF0000"/>
                </a:solidFill>
              </a:rPr>
              <a:t>При самовозбуждении</a:t>
            </a:r>
          </a:p>
          <a:p>
            <a:pPr>
              <a:buFontTx/>
              <a:buNone/>
            </a:pPr>
            <a:r>
              <a:rPr lang="ru-RU"/>
              <a:t>   (</a:t>
            </a:r>
            <a:r>
              <a:rPr lang="ru-RU" sz="2800">
                <a:solidFill>
                  <a:srgbClr val="0000FF"/>
                </a:solidFill>
              </a:rPr>
              <a:t>когда генератор нагружен емкостью или линией с распределенными параметрами</a:t>
            </a:r>
            <a:r>
              <a:rPr lang="ru-RU"/>
              <a:t>) </a:t>
            </a:r>
          </a:p>
          <a:p>
            <a:pPr>
              <a:buFontTx/>
              <a:buChar char="-"/>
            </a:pPr>
            <a:r>
              <a:rPr lang="ru-RU">
                <a:solidFill>
                  <a:srgbClr val="FF0000"/>
                </a:solidFill>
              </a:rPr>
              <a:t>Из-за неустойчивости нагрузки.</a:t>
            </a:r>
          </a:p>
          <a:p>
            <a:pPr algn="just">
              <a:buFontTx/>
              <a:buNone/>
            </a:pPr>
            <a:r>
              <a:rPr lang="ru-RU"/>
              <a:t>  Физическая оценка нарушения устойчивости выполняется на основе силового и энергетического подходов. </a:t>
            </a:r>
          </a:p>
          <a:p>
            <a:pPr>
              <a:buFontTx/>
              <a:buChar char="-"/>
            </a:pPr>
            <a:endParaRPr lang="ru-RU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>
                <a:solidFill>
                  <a:srgbClr val="FF0000"/>
                </a:solidFill>
              </a:rPr>
              <a:t> Энергетический подход</a:t>
            </a:r>
            <a:r>
              <a:rPr lang="ru-RU"/>
              <a:t> - определение минимума потенциальной энергии и ЭЭС находится в равновесии.</a:t>
            </a:r>
          </a:p>
          <a:p>
            <a:pPr algn="just">
              <a:buFontTx/>
              <a:buNone/>
            </a:pPr>
            <a:r>
              <a:rPr lang="ru-RU"/>
              <a:t>  </a:t>
            </a:r>
            <a:r>
              <a:rPr lang="ru-RU">
                <a:solidFill>
                  <a:srgbClr val="0000FF"/>
                </a:solidFill>
              </a:rPr>
              <a:t> Устанавливает</a:t>
            </a:r>
            <a:r>
              <a:rPr lang="ru-RU"/>
              <a:t> соотношение между интенсивностью внешнего воздействия и реакцией на это воздействие. </a:t>
            </a:r>
          </a:p>
          <a:p>
            <a:pPr algn="just">
              <a:buFontTx/>
              <a:buNone/>
            </a:pPr>
            <a:r>
              <a:rPr lang="ru-RU"/>
              <a:t>   </a:t>
            </a:r>
            <a:r>
              <a:rPr lang="ru-RU">
                <a:solidFill>
                  <a:srgbClr val="0000FF"/>
                </a:solidFill>
              </a:rPr>
              <a:t>Предусматривает</a:t>
            </a:r>
            <a:r>
              <a:rPr lang="ru-RU"/>
              <a:t> определение избыточной энергии по всей системе. </a:t>
            </a:r>
          </a:p>
          <a:p>
            <a:pPr algn="just">
              <a:buFontTx/>
              <a:buNone/>
            </a:pPr>
            <a:r>
              <a:rPr lang="ru-RU"/>
              <a:t>  </a:t>
            </a:r>
            <a:r>
              <a:rPr lang="ru-RU">
                <a:solidFill>
                  <a:srgbClr val="0000FF"/>
                </a:solidFill>
              </a:rPr>
              <a:t>Позволяет</a:t>
            </a:r>
            <a:r>
              <a:rPr lang="ru-RU"/>
              <a:t> определить предельный режим и границу устойчивости при выбранном способе воздействия. </a:t>
            </a:r>
          </a:p>
          <a:p>
            <a:pPr algn="just">
              <a:buFontTx/>
              <a:buNone/>
            </a:pPr>
            <a:r>
              <a:rPr lang="ru-RU"/>
              <a:t>   </a:t>
            </a:r>
            <a:endParaRPr lang="ru-RU" sz="280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 Способ воздействия такого вида называют </a:t>
            </a:r>
            <a:r>
              <a:rPr lang="ru-RU" b="1">
                <a:solidFill>
                  <a:srgbClr val="0000FF"/>
                </a:solidFill>
              </a:rPr>
              <a:t>способом утяжеления системы</a:t>
            </a:r>
            <a:r>
              <a:rPr lang="ru-RU">
                <a:solidFill>
                  <a:srgbClr val="0000FF"/>
                </a:solidFill>
              </a:rPr>
              <a:t>.</a:t>
            </a:r>
            <a:r>
              <a:rPr lang="ru-RU"/>
              <a:t> </a:t>
            </a:r>
          </a:p>
          <a:p>
            <a:pPr algn="just">
              <a:buFontTx/>
              <a:buNone/>
            </a:pPr>
            <a:r>
              <a:rPr lang="ru-RU"/>
              <a:t> </a:t>
            </a:r>
            <a:r>
              <a:rPr lang="ru-RU" sz="2400"/>
              <a:t>( </a:t>
            </a:r>
            <a:r>
              <a:rPr lang="ru-RU" sz="2400">
                <a:solidFill>
                  <a:srgbClr val="0000FF"/>
                </a:solidFill>
              </a:rPr>
              <a:t>Он может быть определен в случае, если известна схема ЭС и состав электроприемников)</a:t>
            </a:r>
          </a:p>
          <a:p>
            <a:pPr algn="just">
              <a:buFontTx/>
              <a:buNone/>
            </a:pPr>
            <a:r>
              <a:rPr lang="ru-RU" sz="2800"/>
              <a:t>   </a:t>
            </a:r>
            <a:r>
              <a:rPr lang="ru-RU">
                <a:solidFill>
                  <a:srgbClr val="FF0000"/>
                </a:solidFill>
              </a:rPr>
              <a:t>Силовой подход</a:t>
            </a:r>
            <a:r>
              <a:rPr lang="ru-RU"/>
              <a:t> дает возможность определить условия, при которых  сумма приложенных сил равна нулю и при отклонении от равновесия возникает сила, стремящаяся вернуть в положение равновесия. </a:t>
            </a:r>
          </a:p>
          <a:p>
            <a:pPr algn="just">
              <a:buFontTx/>
              <a:buNone/>
            </a:pPr>
            <a:r>
              <a:rPr lang="ru-RU"/>
              <a:t> </a:t>
            </a:r>
            <a:r>
              <a:rPr lang="ru-RU" sz="2400">
                <a:solidFill>
                  <a:srgbClr val="0000FF"/>
                </a:solidFill>
              </a:rPr>
              <a:t>(Например, при увеличении скорости генератора, вектор возникшей силы должен создать тормозной момент)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6294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Основные - оценки свойств по энергетическому критерию</a:t>
            </a:r>
          </a:p>
          <a:p>
            <a:pPr algn="just">
              <a:buFontTx/>
              <a:buNone/>
            </a:pPr>
            <a:r>
              <a:rPr lang="ru-RU"/>
              <a:t>  Расчетные схемы ЭЭС могут приводиться к разным видам</a:t>
            </a:r>
          </a:p>
          <a:p>
            <a:pPr algn="just">
              <a:buFontTx/>
              <a:buNone/>
            </a:pPr>
            <a:r>
              <a:rPr lang="ru-RU"/>
              <a:t>          1) </a:t>
            </a:r>
            <a:r>
              <a:rPr lang="ru-RU" b="1">
                <a:solidFill>
                  <a:srgbClr val="0000FF"/>
                </a:solidFill>
              </a:rPr>
              <a:t>Эквивалентный генератор – ЛЭП – шины неизменного напряжения</a:t>
            </a:r>
          </a:p>
          <a:p>
            <a:pPr algn="just">
              <a:buFontTx/>
              <a:buNone/>
            </a:pPr>
            <a:endParaRPr lang="ru-RU" b="1">
              <a:solidFill>
                <a:srgbClr val="0000FF"/>
              </a:solidFill>
            </a:endParaRPr>
          </a:p>
          <a:p>
            <a:pPr algn="just">
              <a:buFontTx/>
              <a:buNone/>
            </a:pPr>
            <a:endParaRPr lang="ru-RU">
              <a:solidFill>
                <a:srgbClr val="0000FF"/>
              </a:solidFill>
            </a:endParaRPr>
          </a:p>
          <a:p>
            <a:pPr algn="just">
              <a:buFontTx/>
              <a:buNone/>
            </a:pPr>
            <a:r>
              <a:rPr lang="ru-RU"/>
              <a:t> 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228600" y="3500438"/>
          <a:ext cx="8610600" cy="2062162"/>
        </p:xfrm>
        <a:graphic>
          <a:graphicData uri="http://schemas.openxmlformats.org/presentationml/2006/ole">
            <p:oleObj spid="_x0000_s1026" name="Visio" r:id="rId3" imgW="3888581" imgH="932021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>
                <a:solidFill>
                  <a:srgbClr val="FF0000"/>
                </a:solidFill>
              </a:rPr>
              <a:t>  В установившемся</a:t>
            </a:r>
            <a:r>
              <a:rPr lang="ru-RU"/>
              <a:t> режиме моменты турбины и генератора </a:t>
            </a:r>
            <a:r>
              <a:rPr lang="ru-RU">
                <a:solidFill>
                  <a:srgbClr val="FF0000"/>
                </a:solidFill>
              </a:rPr>
              <a:t>уравновешены </a:t>
            </a:r>
            <a:r>
              <a:rPr lang="ru-RU"/>
              <a:t>. 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r>
              <a:rPr lang="ru-RU">
                <a:solidFill>
                  <a:srgbClr val="FF0000"/>
                </a:solidFill>
              </a:rPr>
              <a:t>Электромагнитный</a:t>
            </a:r>
            <a:r>
              <a:rPr lang="ru-RU"/>
              <a:t> момент </a:t>
            </a:r>
            <a:r>
              <a:rPr lang="ru-RU" sz="2400">
                <a:solidFill>
                  <a:srgbClr val="0000FF"/>
                </a:solidFill>
              </a:rPr>
              <a:t>(генератора)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r>
              <a:rPr lang="ru-RU"/>
              <a:t>  Одна переменная </a:t>
            </a:r>
            <a:r>
              <a:rPr lang="ru-RU" b="1">
                <a:solidFill>
                  <a:srgbClr val="FF0000"/>
                </a:solidFill>
                <a:sym typeface="Symbol" pitchFamily="18" charset="2"/>
              </a:rPr>
              <a:t></a:t>
            </a:r>
            <a:r>
              <a:rPr lang="ru-RU"/>
              <a:t>. Но момент турбины не зависит от </a:t>
            </a:r>
            <a:r>
              <a:rPr lang="ru-RU" b="1">
                <a:solidFill>
                  <a:srgbClr val="FF0000"/>
                </a:solidFill>
                <a:sym typeface="Symbol" pitchFamily="18" charset="2"/>
              </a:rPr>
              <a:t></a:t>
            </a:r>
            <a:r>
              <a:rPr lang="ru-RU"/>
              <a:t>, поэтому приближенно можно принять                и                   . 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667000" y="1295400"/>
          <a:ext cx="3276600" cy="809625"/>
        </p:xfrm>
        <a:graphic>
          <a:graphicData uri="http://schemas.openxmlformats.org/presentationml/2006/ole">
            <p:oleObj spid="_x0000_s2050" name="Формула" r:id="rId3" imgW="965200" imgH="241300" progId="Equation.3">
              <p:embed/>
            </p:oleObj>
          </a:graphicData>
        </a:graphic>
      </p:graphicFrame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533400" y="2963863"/>
          <a:ext cx="7620000" cy="846137"/>
        </p:xfrm>
        <a:graphic>
          <a:graphicData uri="http://schemas.openxmlformats.org/presentationml/2006/ole">
            <p:oleObj spid="_x0000_s2051" name="Формула" r:id="rId4" imgW="2146300" imgH="241300" progId="Equation.3">
              <p:embed/>
            </p:oleObj>
          </a:graphicData>
        </a:graphic>
      </p:graphicFrame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2133600" y="5038725"/>
          <a:ext cx="1295400" cy="447675"/>
        </p:xfrm>
        <a:graphic>
          <a:graphicData uri="http://schemas.openxmlformats.org/presentationml/2006/ole">
            <p:oleObj spid="_x0000_s2052" name="Формула" r:id="rId5" imgW="520248" imgH="177646" progId="Equation.3">
              <p:embed/>
            </p:oleObj>
          </a:graphicData>
        </a:graphic>
      </p:graphicFrame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4114800" y="4973638"/>
          <a:ext cx="1981200" cy="588962"/>
        </p:xfrm>
        <a:graphic>
          <a:graphicData uri="http://schemas.openxmlformats.org/presentationml/2006/ole">
            <p:oleObj spid="_x0000_s2053" name="Формула" r:id="rId6" imgW="799753" imgH="241195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907</Words>
  <Application>Microsoft Office PowerPoint</Application>
  <PresentationFormat>Экран (4:3)</PresentationFormat>
  <Paragraphs>151</Paragraphs>
  <Slides>28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28</vt:i4>
      </vt:variant>
    </vt:vector>
  </HeadingPairs>
  <TitlesOfParts>
    <vt:vector size="32" baseType="lpstr">
      <vt:lpstr>Тема Office</vt:lpstr>
      <vt:lpstr>Microsoft Visio Drawing</vt:lpstr>
      <vt:lpstr>Microsoft Equation 3.0</vt:lpstr>
      <vt:lpstr>Visio.Drawing.6</vt:lpstr>
      <vt:lpstr>14 МЕТОДЫ ИССЛЕДОВАНИЯ СТАТИЧЕСКОЙ УСТОЙЧИВОСТИ ЭЭС</vt:lpstr>
      <vt:lpstr>14.1 Практические критерии оценки статической устойчивости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 МЕТОДЫ ИССЛЕДОВАНИЯ СТАТИЧЕСКОЙ УСТОЙЧИВОСТИ ЭЭС</dc:title>
  <dc:creator>Admin</dc:creator>
  <cp:lastModifiedBy>Admin</cp:lastModifiedBy>
  <cp:revision>1</cp:revision>
  <dcterms:created xsi:type="dcterms:W3CDTF">2014-01-27T17:30:19Z</dcterms:created>
  <dcterms:modified xsi:type="dcterms:W3CDTF">2014-01-27T17:30:57Z</dcterms:modified>
</cp:coreProperties>
</file>